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192"/>
      </p:cViewPr>
      <p:guideLst>
        <p:guide orient="horz" pos="618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f_graphic_powerpoint_bottom_horizontal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2938"/>
            <a:ext cx="91440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af_air_cadet_logo_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875212" cy="6953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429125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Presentation sub-heading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1900" y="430213"/>
            <a:ext cx="1123950" cy="345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3224212" cy="345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9B13-DD96-4F3F-9293-77D1ABB23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3075-C04D-46E9-A012-F25D23D8F3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17328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975" y="1673225"/>
            <a:ext cx="2174875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4500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body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5" descr="raf_air_cadet_logo_v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3093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Version 2.10 OCT 2014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68313" y="1052513"/>
            <a:ext cx="82296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solidFill>
                  <a:srgbClr val="FFFF00"/>
                </a:solidFill>
                <a:cs typeface="+mn-cs"/>
              </a:rPr>
              <a:t>Map Reading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Outcome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 about the scales and features of Ordnance Survey maps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33500" y="385763"/>
            <a:ext cx="6599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/>
              <a:t>Uncontrolled copy not subject to amendment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7463" y="260648"/>
            <a:ext cx="808907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What kind of maps are there?</a:t>
            </a:r>
          </a:p>
        </p:txBody>
      </p:sp>
      <p:pic>
        <p:nvPicPr>
          <p:cNvPr id="22531" name="Picture 1029" descr="bra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562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28" descr="united_kingdom_rel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40518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27" descr="united_kingdom_pol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752600"/>
            <a:ext cx="33115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30" descr="sectional_zip_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359275"/>
            <a:ext cx="3352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31" descr="ancient map of wor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343400"/>
            <a:ext cx="180816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463" y="332656"/>
            <a:ext cx="808907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What kind of maps are there?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0768"/>
            <a:ext cx="8209160" cy="56323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GB" sz="2400" b="1" dirty="0" smtClean="0">
                <a:solidFill>
                  <a:srgbClr val="FFFF00"/>
                </a:solidFill>
              </a:rPr>
              <a:t>Examples…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Topographic – shows shape of land</a:t>
            </a:r>
          </a:p>
          <a:p>
            <a:pPr lvl="1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Demographic – shows population info</a:t>
            </a:r>
          </a:p>
          <a:p>
            <a:pPr lvl="1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Synoptic – shows weather info</a:t>
            </a:r>
          </a:p>
          <a:p>
            <a:pPr lvl="1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Political – shows boundaries, major cities</a:t>
            </a:r>
          </a:p>
          <a:p>
            <a:pPr lvl="1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Historical, marine, outline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70967" y="620688"/>
            <a:ext cx="5202065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Topographic Maps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5"/>
            <a:ext cx="8425184" cy="4376583"/>
          </a:xfrm>
        </p:spPr>
        <p:txBody>
          <a:bodyPr/>
          <a:lstStyle/>
          <a:p>
            <a:pPr eaLnBrk="1" hangingPunct="1">
              <a:buNone/>
            </a:pPr>
            <a:r>
              <a:rPr lang="en-GB" sz="2400" b="1" dirty="0" smtClean="0">
                <a:solidFill>
                  <a:srgbClr val="FFFF00"/>
                </a:solidFill>
              </a:rPr>
              <a:t>Show:</a:t>
            </a: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</a:rPr>
              <a:t>Relief (hills, valleys, cliffs, etc)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</a:rPr>
              <a:t>Drainage (rivers, lakes, steams, etc)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</a:rPr>
              <a:t>Vegetation (forests, trees, swamps, etc)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</a:rPr>
              <a:t>Man-made features (towns, canals, phone boxes, etc)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12031" y="332656"/>
            <a:ext cx="4919937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Blackpool Airport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824" y="1052736"/>
            <a:ext cx="7740352" cy="5736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8596" y="548680"/>
            <a:ext cx="7306808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The Ordnance Survey Map</a:t>
            </a:r>
          </a:p>
        </p:txBody>
      </p:sp>
      <p:sp>
        <p:nvSpPr>
          <p:cNvPr id="26628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05013"/>
            <a:ext cx="3810000" cy="30469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D60093"/>
                </a:solidFill>
                <a:latin typeface="Comic Sans MS" pitchFamily="66" charset="0"/>
              </a:rPr>
              <a:t>  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Ordnance Survey</a:t>
            </a:r>
            <a:br>
              <a:rPr lang="en-US" sz="2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maps come in a variety of different formats and this guide will show you how to choose which one is best suited for your own use.</a:t>
            </a:r>
          </a:p>
        </p:txBody>
      </p:sp>
      <p:pic>
        <p:nvPicPr>
          <p:cNvPr id="26629" name="Picture 1035" descr="C:\DESIGN\POWER\gill blakes\cover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4008809" cy="40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893221" y="260648"/>
            <a:ext cx="5357557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Tourist Information</a:t>
            </a:r>
          </a:p>
        </p:txBody>
      </p:sp>
      <p:pic>
        <p:nvPicPr>
          <p:cNvPr id="27651" name="Picture 2" descr="C:\Documents and Settings\ph\Desktop\Map Reading images\02-34 National Grid.jpg"/>
          <p:cNvPicPr>
            <a:picLocks noChangeAspect="1" noChangeArrowheads="1"/>
          </p:cNvPicPr>
          <p:nvPr/>
        </p:nvPicPr>
        <p:blipFill>
          <a:blip r:embed="rId2" cstate="print"/>
          <a:srcRect b="39444"/>
          <a:stretch>
            <a:fillRect/>
          </a:stretch>
        </p:blipFill>
        <p:spPr bwMode="auto">
          <a:xfrm>
            <a:off x="395536" y="980728"/>
            <a:ext cx="6048672" cy="5652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588224" y="2564904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National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465" y="404664"/>
            <a:ext cx="5311069" cy="97872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Types of Map</a:t>
            </a:r>
            <a:br>
              <a:rPr lang="en-US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The importance of choosing the right map</a:t>
            </a:r>
            <a:endParaRPr lang="en-US" dirty="0" smtClean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23904" name="Object 0"/>
          <p:cNvGraphicFramePr>
            <a:graphicFrameLocks noChangeAspect="1"/>
          </p:cNvGraphicFramePr>
          <p:nvPr/>
        </p:nvGraphicFramePr>
        <p:xfrm>
          <a:off x="368300" y="1841500"/>
          <a:ext cx="8661400" cy="3657600"/>
        </p:xfrm>
        <a:graphic>
          <a:graphicData uri="http://schemas.openxmlformats.org/presentationml/2006/ole">
            <p:oleObj spid="_x0000_s16386" name="Document" r:id="rId3" imgW="8181041" imgH="348254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585" y="404664"/>
            <a:ext cx="3260829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353176" cy="3120854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higher the number on the right of the scale:</a:t>
            </a:r>
          </a:p>
          <a:p>
            <a:pPr lvl="1" eaLnBrk="1" hangingPunct="1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the bigger the area covered</a:t>
            </a:r>
          </a:p>
          <a:p>
            <a:pPr lvl="1" eaLnBrk="1" hangingPunct="1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lower the detail</a:t>
            </a:r>
          </a:p>
          <a:p>
            <a:pPr lvl="1" eaLnBrk="1" hangingPunct="1"/>
            <a:endParaRPr lang="en-GB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Detailed town planning – 1:5000 or 1:10000</a:t>
            </a:r>
          </a:p>
          <a:p>
            <a:pPr eaLnBrk="1" hangingPunct="1"/>
            <a:endParaRPr lang="en-GB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Air Navigation – 1:250000 or 1:1000000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map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556791"/>
            <a:ext cx="2131640" cy="43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map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480" y="1556792"/>
            <a:ext cx="2157546" cy="43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map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8880" y="1556792"/>
            <a:ext cx="2157546" cy="43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map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280" y="1556792"/>
            <a:ext cx="2157546" cy="43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map5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7680" y="1556792"/>
            <a:ext cx="2157546" cy="43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map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556792"/>
            <a:ext cx="2157546" cy="43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map7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6480" y="1556791"/>
            <a:ext cx="2131640" cy="43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41585" y="404664"/>
            <a:ext cx="326082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Map Scales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867" y="404664"/>
            <a:ext cx="659026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1:1000000</a:t>
            </a:r>
          </a:p>
        </p:txBody>
      </p:sp>
      <p:pic>
        <p:nvPicPr>
          <p:cNvPr id="30723" name="Picture 3" descr="map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144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 descr="1000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268413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412776"/>
            <a:ext cx="6120680" cy="32685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Map:</a:t>
            </a:r>
          </a:p>
          <a:p>
            <a:pPr>
              <a:defRPr/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indent="355600" algn="l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Noun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Flat representation of the earth or some part of it with its physical or political features or of the heavens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987824" y="404664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Definition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961" y="404664"/>
            <a:ext cx="6276077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1:625000</a:t>
            </a:r>
          </a:p>
        </p:txBody>
      </p:sp>
      <p:pic>
        <p:nvPicPr>
          <p:cNvPr id="31747" name="Picture 4" descr="map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25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 descr="625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268413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961" y="332656"/>
            <a:ext cx="6276077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1:250000</a:t>
            </a:r>
          </a:p>
        </p:txBody>
      </p:sp>
      <p:pic>
        <p:nvPicPr>
          <p:cNvPr id="32771" name="Picture 5" descr="map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25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" descr="250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25538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056" y="404664"/>
            <a:ext cx="5961888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1:50000</a:t>
            </a:r>
          </a:p>
        </p:txBody>
      </p:sp>
      <p:pic>
        <p:nvPicPr>
          <p:cNvPr id="33795" name="Picture 6" descr="map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25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50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96975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056" y="332656"/>
            <a:ext cx="5961888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1:25000</a:t>
            </a:r>
          </a:p>
        </p:txBody>
      </p:sp>
      <p:pic>
        <p:nvPicPr>
          <p:cNvPr id="34819" name="Picture 7" descr="map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25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25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25538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056" y="404664"/>
            <a:ext cx="5961888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1:10000</a:t>
            </a:r>
          </a:p>
        </p:txBody>
      </p:sp>
      <p:pic>
        <p:nvPicPr>
          <p:cNvPr id="35843" name="Picture 8" descr="map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25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1000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96975"/>
            <a:ext cx="533400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150" y="332656"/>
            <a:ext cx="564770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Scales – 1:1250</a:t>
            </a:r>
          </a:p>
        </p:txBody>
      </p:sp>
      <p:pic>
        <p:nvPicPr>
          <p:cNvPr id="36867" name="Picture 9" descr="map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9144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125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25538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830" y="404664"/>
            <a:ext cx="8124339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1:50000 – Popular for walking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4278313" cy="45366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1cm on the map represents 50000cm on the ground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50000cm = 500m = 1/2km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 grid square = 2cm = 1km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Each map = 40km</a:t>
            </a:r>
            <a:r>
              <a:rPr lang="en-GB" sz="2400" b="1" baseline="30000" dirty="0" smtClean="0">
                <a:solidFill>
                  <a:srgbClr val="FFFF00"/>
                </a:solidFill>
                <a:latin typeface="Arial" charset="0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en-GB" sz="2400" b="1" baseline="300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204 maps cover the UK</a:t>
            </a:r>
          </a:p>
        </p:txBody>
      </p:sp>
      <p:pic>
        <p:nvPicPr>
          <p:cNvPr id="37892" name="Picture 5" descr="osextractmeavy1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4131568" y="1556792"/>
            <a:ext cx="48006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2232248" cy="701731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1:50000</a:t>
            </a:r>
          </a:p>
        </p:txBody>
      </p:sp>
      <p:pic>
        <p:nvPicPr>
          <p:cNvPr id="38915" name="Picture 3" descr="gb15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36980"/>
            <a:ext cx="4104456" cy="63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1:25000 </a:t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Very detailed walking maps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68887"/>
            <a:ext cx="4026024" cy="4712441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1cm on the map represents 25000cm on the ground</a:t>
            </a:r>
          </a:p>
          <a:p>
            <a:pPr eaLnBrk="1" hangingPunct="1"/>
            <a:endParaRPr lang="en-GB" sz="10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25000cm – 250m = ¼km</a:t>
            </a:r>
          </a:p>
          <a:p>
            <a:pPr eaLnBrk="1" hangingPunct="1"/>
            <a:endParaRPr lang="en-GB" sz="10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 grid square = 4cm = 1km</a:t>
            </a:r>
          </a:p>
          <a:p>
            <a:pPr eaLnBrk="1" hangingPunct="1"/>
            <a:endParaRPr lang="en-GB" sz="10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Each map can also be double-sided</a:t>
            </a:r>
          </a:p>
          <a:p>
            <a:pPr eaLnBrk="1" hangingPunct="1"/>
            <a:endParaRPr lang="en-GB" sz="10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403 maps cover the UK</a:t>
            </a:r>
          </a:p>
        </p:txBody>
      </p:sp>
      <p:pic>
        <p:nvPicPr>
          <p:cNvPr id="39940" name="Picture 5" descr="cheddarnw12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7525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2257349" cy="701731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1:25000</a:t>
            </a:r>
          </a:p>
        </p:txBody>
      </p:sp>
      <p:pic>
        <p:nvPicPr>
          <p:cNvPr id="40963" name="Picture 1028" descr="gb12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843" y="115210"/>
            <a:ext cx="4316429" cy="67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7446" y="404664"/>
            <a:ext cx="2129108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781800" cy="2825389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Ever since man has been able to write and draw there is evidence to also show that he has recorded routes on land and sea.</a:t>
            </a:r>
          </a:p>
          <a:p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Where maps were originally shown on clay tablets and papyrus, we can now display them on paper and even CD Rom!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258" y="404664"/>
            <a:ext cx="3823483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Revision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281168" cy="3564053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Maps get changed on a regular basis</a:t>
            </a: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Towns expand or change</a:t>
            </a: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Rivers get diverted or dammed</a:t>
            </a: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Etc.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Make sure your map is as up-to-date as possible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Check the Revision Date of the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873" y="476672"/>
            <a:ext cx="551625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Looking after a Map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281168" cy="3490186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1:50000 maps cost around £6 each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Maps need to be protected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Should always be folded properly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Avoid marking maps, and NEVER with a pen! (soft pencil only!)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01731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Folding a map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7992888" cy="33541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610" y="404664"/>
            <a:ext cx="238078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Key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281168" cy="3342453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Remember, that the symbols are relevant only to the map you are using! 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Symbols change across different manufacturers maps, and may even change across different versions!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If in doubt about a symbol, check the key!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3063" y="548680"/>
            <a:ext cx="2537874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Symbols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486600" cy="282538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Ordnance Survey interpret both man made and natural features on the map, through a system of symbols.</a:t>
            </a:r>
          </a:p>
          <a:p>
            <a:pPr>
              <a:buFontTx/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Every Ordnance Survey map has a key showing the definition of each symbol to help you. We will look at a few of the more common symbols.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 t="7804" b="12466"/>
          <a:stretch>
            <a:fillRect/>
          </a:stretch>
        </p:blipFill>
        <p:spPr bwMode="auto">
          <a:xfrm>
            <a:off x="1662907" y="116632"/>
            <a:ext cx="5818187" cy="662473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 t="7480" b="12498"/>
          <a:stretch>
            <a:fillRect/>
          </a:stretch>
        </p:blipFill>
        <p:spPr bwMode="auto">
          <a:xfrm>
            <a:off x="1747838" y="202332"/>
            <a:ext cx="5648325" cy="645333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 t="5316" b="7143"/>
          <a:stretch>
            <a:fillRect/>
          </a:stretch>
        </p:blipFill>
        <p:spPr bwMode="auto">
          <a:xfrm>
            <a:off x="1731169" y="-121704"/>
            <a:ext cx="5681663" cy="710140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5232" t="6956" r="6383" b="4591"/>
          <a:stretch>
            <a:fillRect/>
          </a:stretch>
        </p:blipFill>
        <p:spPr bwMode="auto">
          <a:xfrm>
            <a:off x="0" y="224644"/>
            <a:ext cx="9144000" cy="6408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684212"/>
          </a:xfrm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 l="5393" t="2439" r="6017" b="1659"/>
          <a:stretch>
            <a:fillRect/>
          </a:stretch>
        </p:blipFill>
        <p:spPr bwMode="auto">
          <a:xfrm>
            <a:off x="125760" y="58316"/>
            <a:ext cx="8892480" cy="674136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0283" y="476672"/>
            <a:ext cx="2943433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World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353176" cy="3711785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 earth is a sphere (oblate spheroid if you want to be precise!)</a:t>
            </a:r>
          </a:p>
          <a:p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Rotates on its axis – North / South pole (called True North / True South)</a:t>
            </a:r>
          </a:p>
          <a:p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 imaginary line runs around the middle dividing North “hemisphere” and South “Hemisphere” – called the Equator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973" y="332656"/>
            <a:ext cx="605005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Roads</a:t>
            </a:r>
          </a:p>
        </p:txBody>
      </p:sp>
      <p:pic>
        <p:nvPicPr>
          <p:cNvPr id="52227" name="Picture 5" descr="ro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183" y="998014"/>
            <a:ext cx="6951635" cy="574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724" y="404664"/>
            <a:ext cx="674255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Railways</a:t>
            </a:r>
          </a:p>
        </p:txBody>
      </p:sp>
      <p:pic>
        <p:nvPicPr>
          <p:cNvPr id="53251" name="Picture 4" descr="railw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19" y="1484784"/>
            <a:ext cx="83953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13071" y="476672"/>
            <a:ext cx="5517857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Hills</a:t>
            </a:r>
          </a:p>
        </p:txBody>
      </p:sp>
      <p:pic>
        <p:nvPicPr>
          <p:cNvPr id="54275" name="Picture 1028" descr="h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817" y="1628800"/>
            <a:ext cx="842636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520" y="548680"/>
            <a:ext cx="5892959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Water</a:t>
            </a:r>
          </a:p>
        </p:txBody>
      </p:sp>
      <p:pic>
        <p:nvPicPr>
          <p:cNvPr id="55299" name="Picture 4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56784" cy="44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818" y="404664"/>
            <a:ext cx="6428363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General</a:t>
            </a:r>
          </a:p>
        </p:txBody>
      </p:sp>
      <p:pic>
        <p:nvPicPr>
          <p:cNvPr id="56323" name="Picture 5" descr="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268413"/>
            <a:ext cx="6743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197" y="476672"/>
            <a:ext cx="6237605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Tourist</a:t>
            </a:r>
          </a:p>
        </p:txBody>
      </p:sp>
      <p:pic>
        <p:nvPicPr>
          <p:cNvPr id="57347" name="Picture 4" descr="tou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44" y="1484784"/>
            <a:ext cx="80971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893221" y="476672"/>
            <a:ext cx="5357557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Tourist Information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124743"/>
            <a:ext cx="5040560" cy="56543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556" y="476672"/>
            <a:ext cx="564289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Other Map Symbols</a:t>
            </a:r>
          </a:p>
        </p:txBody>
      </p:sp>
      <p:pic>
        <p:nvPicPr>
          <p:cNvPr id="59395" name="Picture 4" descr="abb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1196752"/>
            <a:ext cx="5832648" cy="55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336" y="404664"/>
            <a:ext cx="6303328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Symbols - Access</a:t>
            </a:r>
          </a:p>
        </p:txBody>
      </p:sp>
      <p:pic>
        <p:nvPicPr>
          <p:cNvPr id="60419" name="Picture 4" descr="foot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394" y="1125538"/>
            <a:ext cx="65252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3350" y="404664"/>
            <a:ext cx="137730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Hills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412"/>
            <a:ext cx="8563744" cy="48936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Hills are shown using contour lines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Contour lines join areas of equal height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Marked at every 10m of height change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Rise and fall called “Vertical Interval” (VI)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Contour lines seem to disappear at cliffs</a:t>
            </a:r>
          </a:p>
        </p:txBody>
      </p:sp>
      <p:pic>
        <p:nvPicPr>
          <p:cNvPr id="61444" name="Picture 4" descr="h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905" y="1844824"/>
            <a:ext cx="5600190" cy="25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4160" y="332656"/>
            <a:ext cx="435568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Curved or Flat?</a:t>
            </a:r>
            <a:endParaRPr lang="en-GB" sz="20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5"/>
            <a:ext cx="8209160" cy="3046988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 world is a sphere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Maps are flat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So how do you make a curved spherical earth fit on a flat piece of paper?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94398" y="548680"/>
            <a:ext cx="4955203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Symbol examples</a:t>
            </a:r>
          </a:p>
        </p:txBody>
      </p:sp>
      <p:pic>
        <p:nvPicPr>
          <p:cNvPr id="62468" name="Picture 12" descr="C:\DESIGN\POWER\gill blakes\symb2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8" y="1228304"/>
            <a:ext cx="52565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94398" y="476672"/>
            <a:ext cx="4955203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Symbol examples</a:t>
            </a:r>
          </a:p>
        </p:txBody>
      </p:sp>
      <p:pic>
        <p:nvPicPr>
          <p:cNvPr id="63492" name="Picture 1035" descr="C:\DESIGN\POWER\gill blakes\symb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392" y="1260128"/>
            <a:ext cx="5265216" cy="52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30213"/>
            <a:ext cx="4418197" cy="701731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</a:rPr>
              <a:t>Any questions?</a:t>
            </a:r>
          </a:p>
        </p:txBody>
      </p:sp>
      <p:pic>
        <p:nvPicPr>
          <p:cNvPr id="89091" name="Picture 4" descr="in010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9583" y="332656"/>
            <a:ext cx="4544834" cy="978729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Map Projections</a:t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sz="2000" dirty="0" smtClean="0">
                <a:solidFill>
                  <a:srgbClr val="FFFF00"/>
                </a:solidFill>
                <a:latin typeface="Arial" charset="0"/>
              </a:rPr>
              <a:t>One big lie!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1200"/>
            <a:ext cx="5400600" cy="3379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Flat maps are a compromise of accuracy over practicality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Squashed, pulled and distorted versions of the globe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As the maps we use represent small areas, then distortion is negligible</a:t>
            </a:r>
          </a:p>
        </p:txBody>
      </p:sp>
      <p:pic>
        <p:nvPicPr>
          <p:cNvPr id="18436" name="Picture 8" descr="proj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84313"/>
            <a:ext cx="2652712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 Proj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4716462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Merc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05263"/>
            <a:ext cx="3276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Equirectangu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268413"/>
            <a:ext cx="32575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02464" y="260648"/>
            <a:ext cx="573907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Example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cient map of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76200"/>
            <a:ext cx="54229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23528" y="2852936"/>
            <a:ext cx="30972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13</a:t>
            </a:r>
            <a:r>
              <a:rPr lang="en-GB" sz="3200" b="1" baseline="30000" dirty="0">
                <a:solidFill>
                  <a:srgbClr val="FFFF00"/>
                </a:solidFill>
              </a:rPr>
              <a:t>th</a:t>
            </a:r>
            <a:r>
              <a:rPr lang="en-GB" sz="3200" b="1" dirty="0">
                <a:solidFill>
                  <a:srgbClr val="FFFF00"/>
                </a:solidFill>
              </a:rPr>
              <a:t> Century Britain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nited_king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33375"/>
            <a:ext cx="51387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3821880" cy="701731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Modern Maps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3816350" cy="504138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Very Accurate</a:t>
            </a:r>
          </a:p>
          <a:p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Created from satellite images and photographs</a:t>
            </a:r>
          </a:p>
          <a:p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Are our interpretation of the world around us</a:t>
            </a:r>
          </a:p>
          <a:p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Used for a variety of purposes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734</Words>
  <Application>Microsoft Office PowerPoint</Application>
  <PresentationFormat>On-screen Show (4:3)</PresentationFormat>
  <Paragraphs>163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2_Custom Design</vt:lpstr>
      <vt:lpstr>Document</vt:lpstr>
      <vt:lpstr>Slide 1</vt:lpstr>
      <vt:lpstr>Slide 2</vt:lpstr>
      <vt:lpstr>History</vt:lpstr>
      <vt:lpstr>The World</vt:lpstr>
      <vt:lpstr>Curved or Flat?</vt:lpstr>
      <vt:lpstr>Map Projections One big lie!</vt:lpstr>
      <vt:lpstr>Example Projections</vt:lpstr>
      <vt:lpstr>Slide 8</vt:lpstr>
      <vt:lpstr>Modern Maps</vt:lpstr>
      <vt:lpstr>What kind of maps are there?</vt:lpstr>
      <vt:lpstr>What kind of maps are there?</vt:lpstr>
      <vt:lpstr>Topographic Maps</vt:lpstr>
      <vt:lpstr>Blackpool Airport</vt:lpstr>
      <vt:lpstr>The Ordnance Survey Map</vt:lpstr>
      <vt:lpstr>Tourist Information</vt:lpstr>
      <vt:lpstr>Types of Map The importance of choosing the right map</vt:lpstr>
      <vt:lpstr>Map Scales</vt:lpstr>
      <vt:lpstr>Slide 18</vt:lpstr>
      <vt:lpstr>Map Scales – 1:1000000</vt:lpstr>
      <vt:lpstr>Map Scales – 1:625000</vt:lpstr>
      <vt:lpstr>Map Scales – 1:250000</vt:lpstr>
      <vt:lpstr>Map Scales – 1:50000</vt:lpstr>
      <vt:lpstr>Map Scales – 1:25000</vt:lpstr>
      <vt:lpstr>Map Scales – 1:10000</vt:lpstr>
      <vt:lpstr>Map Scales – 1:1250</vt:lpstr>
      <vt:lpstr>1:50000 – Popular for walking</vt:lpstr>
      <vt:lpstr>1:50000</vt:lpstr>
      <vt:lpstr>1:25000  Very detailed walking maps</vt:lpstr>
      <vt:lpstr>1:25000</vt:lpstr>
      <vt:lpstr>Map Revision</vt:lpstr>
      <vt:lpstr>Looking after a Map</vt:lpstr>
      <vt:lpstr>Folding a map</vt:lpstr>
      <vt:lpstr>The Key</vt:lpstr>
      <vt:lpstr>Symbols</vt:lpstr>
      <vt:lpstr>Slide 35</vt:lpstr>
      <vt:lpstr>Slide 36</vt:lpstr>
      <vt:lpstr>Slide 37</vt:lpstr>
      <vt:lpstr>Slide 38</vt:lpstr>
      <vt:lpstr>Slide 39</vt:lpstr>
      <vt:lpstr>Map Symbols - Roads</vt:lpstr>
      <vt:lpstr>Map Symbols - Railways</vt:lpstr>
      <vt:lpstr>Map Symbols - Hills</vt:lpstr>
      <vt:lpstr>Map Symbols - Water</vt:lpstr>
      <vt:lpstr>Map Symbols - General</vt:lpstr>
      <vt:lpstr>Map Symbols - Tourist</vt:lpstr>
      <vt:lpstr>Tourist Information</vt:lpstr>
      <vt:lpstr>Other Map Symbols</vt:lpstr>
      <vt:lpstr>Map Symbols - Access</vt:lpstr>
      <vt:lpstr>Hills</vt:lpstr>
      <vt:lpstr>Symbol examples</vt:lpstr>
      <vt:lpstr>Symbol examples</vt:lpstr>
      <vt:lpstr>Any questions?</vt:lpstr>
    </vt:vector>
  </TitlesOfParts>
  <Company>Ministry of Defence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MonkD504</dc:creator>
  <cp:lastModifiedBy>Paul Atkinson</cp:lastModifiedBy>
  <cp:revision>85</cp:revision>
  <dcterms:created xsi:type="dcterms:W3CDTF">2011-07-15T10:12:05Z</dcterms:created>
  <dcterms:modified xsi:type="dcterms:W3CDTF">2014-10-29T16:34:21Z</dcterms:modified>
</cp:coreProperties>
</file>